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4630400" cy="8229600"/>
  <p:notesSz cx="8229600" cy="14630400"/>
  <p:embeddedFontLst>
    <p:embeddedFont>
      <p:font typeface="Gelasio"/>
      <p:regular r:id="rId17"/>
    </p:embeddedFont>
    <p:embeddedFont>
      <p:font typeface="Gelasio"/>
      <p:regular r:id="rId18"/>
    </p:embeddedFont>
    <p:embeddedFont>
      <p:font typeface="Gelasio"/>
      <p:regular r:id="rId19"/>
    </p:embeddedFont>
    <p:embeddedFont>
      <p:font typeface="Gelasio"/>
      <p:regular r:id="rId20"/>
    </p:embeddedFont>
    <p:embeddedFont>
      <p:font typeface="Gelasio"/>
      <p:regular r:id="rId21"/>
    </p:embeddedFont>
    <p:embeddedFont>
      <p:font typeface="Gelasio"/>
      <p:regular r:id="rId22"/>
    </p:embeddedFont>
    <p:embeddedFont>
      <p:font typeface="Gelasio"/>
      <p:regular r:id="rId23"/>
    </p:embeddedFont>
    <p:embeddedFont>
      <p:font typeface="Gelasio"/>
      <p:regular r:id="rId24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7" Type="http://schemas.openxmlformats.org/officeDocument/2006/relationships/font" Target="fonts/font1.fntdata"/><Relationship Id="rId18" Type="http://schemas.openxmlformats.org/officeDocument/2006/relationships/font" Target="fonts/font2.fntdata"/><Relationship Id="rId19" Type="http://schemas.openxmlformats.org/officeDocument/2006/relationships/font" Target="fonts/font3.fntdata"/><Relationship Id="rId20" Type="http://schemas.openxmlformats.org/officeDocument/2006/relationships/font" Target="fonts/font4.fntdata"/><Relationship Id="rId21" Type="http://schemas.openxmlformats.org/officeDocument/2006/relationships/font" Target="fonts/font5.fntdata"/><Relationship Id="rId22" Type="http://schemas.openxmlformats.org/officeDocument/2006/relationships/font" Target="fonts/font6.fntdata"/><Relationship Id="rId23" Type="http://schemas.openxmlformats.org/officeDocument/2006/relationships/font" Target="fonts/font7.fntdata"/><Relationship Id="rId24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0-1.png"/><Relationship Id="rId3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1-1.png"/><Relationship Id="rId3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2-1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3-1.png"/><Relationship Id="rId3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4-1.png"/><Relationship Id="rId3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5-1.png"/><Relationship Id="rId3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6-1.png"/><Relationship Id="rId3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7-1.png"/><Relationship Id="rId3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8-1.png"/><Relationship Id="rId3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9-1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svg"/><Relationship Id="rId3" Type="http://schemas.openxmlformats.org/officeDocument/2006/relationships/image" Target="../media/image-7-3.png"/><Relationship Id="rId4" Type="http://schemas.openxmlformats.org/officeDocument/2006/relationships/image" Target="../media/image-7-4.svg"/><Relationship Id="rId5" Type="http://schemas.openxmlformats.org/officeDocument/2006/relationships/image" Target="../media/image-7-5.png"/><Relationship Id="rId6" Type="http://schemas.openxmlformats.org/officeDocument/2006/relationships/image" Target="../media/image-7-6.svg"/><Relationship Id="rId7" Type="http://schemas.openxmlformats.org/officeDocument/2006/relationships/slideLayout" Target="../slideLayouts/slideLayout8.xml"/><Relationship Id="rId8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9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0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864525"/>
            <a:ext cx="602801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De la teoría a la práctica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3913465"/>
            <a:ext cx="7556421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Ahora que conocemos los fundamentos teóricos del muestreo, es momento de aplicarlos. Veremos cómo diseñar, implementar y analizar encuestas que realmente representen a nuestra población trabajadora. Cada paso que daremos tiene impacto directo en la calidad de nuestros resultados.</a:t>
            </a:r>
            <a:endParaRPr lang="en-US" sz="17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91139"/>
            <a:ext cx="1152894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Aleatoriedad no es lo mismo que accesibilidad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630436" y="2540079"/>
            <a:ext cx="6571417" cy="4198382"/>
          </a:xfrm>
          <a:prstGeom prst="roundRect">
            <a:avLst>
              <a:gd name="adj" fmla="val 810"/>
            </a:avLst>
          </a:prstGeom>
          <a:solidFill>
            <a:srgbClr val="C49F8C"/>
          </a:solidFill>
          <a:ln/>
        </p:spPr>
      </p:sp>
      <p:sp>
        <p:nvSpPr>
          <p:cNvPr id="4" name="Text 2"/>
          <p:cNvSpPr/>
          <p:nvPr/>
        </p:nvSpPr>
        <p:spPr>
          <a:xfrm>
            <a:off x="857250" y="2766893"/>
            <a:ext cx="3666530" cy="3695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00000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❌</a:t>
            </a:r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00000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Muestra por conveniencia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857250" y="3363278"/>
            <a:ext cx="611778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00000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Solo encuesto a quien es fácil contactar: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857250" y="3930253"/>
            <a:ext cx="6117788" cy="14516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00000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Los que tienen WhatsApp</a:t>
            </a:r>
            <a:endParaRPr lang="en-US" sz="1750" dirty="0"/>
          </a:p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00000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Los que están en la oficina</a:t>
            </a:r>
            <a:endParaRPr lang="en-US" sz="1750" dirty="0"/>
          </a:p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00000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Los que usan correo electrónico</a:t>
            </a:r>
            <a:endParaRPr lang="en-US" sz="1750" dirty="0"/>
          </a:p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00000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Los que tengo a mano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857250" y="5348226"/>
            <a:ext cx="611778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i="1" dirty="0">
                <a:solidFill>
                  <a:srgbClr val="00000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Resultado: Sesgo de selección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599521" y="2766893"/>
            <a:ext cx="308502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✓ Muestra probabilística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7599521" y="3348038"/>
            <a:ext cx="62447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Todos tienen la misma oportunidad de ser seleccionados: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7599521" y="4277916"/>
            <a:ext cx="6244709" cy="14516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Sorteo aleatorio del padrón completo</a:t>
            </a:r>
            <a:endParaRPr lang="en-US" sz="1750" dirty="0"/>
          </a:p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Métodos alternativos de contacto</a:t>
            </a:r>
            <a:endParaRPr lang="en-US" sz="1750" dirty="0"/>
          </a:p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Estrategia para grupos difíciles</a:t>
            </a:r>
            <a:endParaRPr lang="en-US" sz="1750" dirty="0"/>
          </a:p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Igualdad de oportunidades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599521" y="569588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i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Resultado: Representatividad real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02449" y="311825"/>
            <a:ext cx="452925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Paso 1: Definir tu población objetivo</a:t>
            </a:r>
            <a:endParaRPr lang="en-US" sz="22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2449" y="814864"/>
            <a:ext cx="4989671" cy="748153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8676442" y="3857625"/>
            <a:ext cx="1948101" cy="177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10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¿A quiénes queremos estudiar?</a:t>
            </a:r>
            <a:endParaRPr lang="en-US" sz="1100" dirty="0"/>
          </a:p>
        </p:txBody>
      </p:sp>
      <p:sp>
        <p:nvSpPr>
          <p:cNvPr id="5" name="Text 2"/>
          <p:cNvSpPr/>
          <p:nvPr/>
        </p:nvSpPr>
        <p:spPr>
          <a:xfrm>
            <a:off x="8676442" y="4091464"/>
            <a:ext cx="2559010" cy="544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50"/>
              </a:lnSpc>
              <a:buNone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Antes de enviar cualquier encuesta, necesitamos ser específicos. No es lo mismo encuestar a "todos los empleados" que definir claramente nuestro universo de interés.</a:t>
            </a:r>
            <a:endParaRPr lang="en-US" sz="850" dirty="0"/>
          </a:p>
        </p:txBody>
      </p:sp>
      <p:sp>
        <p:nvSpPr>
          <p:cNvPr id="6" name="Text 3"/>
          <p:cNvSpPr/>
          <p:nvPr/>
        </p:nvSpPr>
        <p:spPr>
          <a:xfrm>
            <a:off x="8676442" y="4686776"/>
            <a:ext cx="2559010" cy="5443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1050"/>
              </a:lnSpc>
              <a:buSzPct val="100000"/>
              <a:buChar char="•"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¿Todos los empleados o solo algunos?</a:t>
            </a:r>
            <a:endParaRPr lang="en-US" sz="850" dirty="0"/>
          </a:p>
          <a:p>
            <a:pPr algn="l" marL="342900" indent="-342900">
              <a:lnSpc>
                <a:spcPts val="1050"/>
              </a:lnSpc>
              <a:buSzPct val="100000"/>
              <a:buChar char="•"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¿Incluimos todas las sedes o solo una?</a:t>
            </a:r>
            <a:endParaRPr lang="en-US" sz="850" dirty="0"/>
          </a:p>
          <a:p>
            <a:pPr algn="l" marL="342900" indent="-342900">
              <a:lnSpc>
                <a:spcPts val="1050"/>
              </a:lnSpc>
              <a:buSzPct val="100000"/>
              <a:buChar char="•"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¿Por departamento? ¿Por antigüedad?</a:t>
            </a:r>
            <a:endParaRPr lang="en-US" sz="850" dirty="0"/>
          </a:p>
          <a:p>
            <a:pPr algn="l" marL="342900" indent="-342900">
              <a:lnSpc>
                <a:spcPts val="1050"/>
              </a:lnSpc>
              <a:buSzPct val="100000"/>
              <a:buChar char="•"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¿Por tipo de contrato o jornada?</a:t>
            </a:r>
            <a:endParaRPr lang="en-US" sz="8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41252"/>
            <a:ext cx="1021199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Paso 2: Estratificar para mayor precisión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2603659"/>
            <a:ext cx="6407944" cy="1669852"/>
          </a:xfrm>
          <a:prstGeom prst="roundRect">
            <a:avLst>
              <a:gd name="adj" fmla="val 2038"/>
            </a:avLst>
          </a:prstGeom>
          <a:solidFill>
            <a:srgbClr val="373433"/>
          </a:solidFill>
          <a:ln/>
        </p:spPr>
      </p:sp>
      <p:sp>
        <p:nvSpPr>
          <p:cNvPr id="4" name="Text 2"/>
          <p:cNvSpPr/>
          <p:nvPr/>
        </p:nvSpPr>
        <p:spPr>
          <a:xfrm>
            <a:off x="1020604" y="283047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Operarios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1020604" y="3320891"/>
            <a:ext cx="595431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Personal de planta, producción y manufactura. Suelen ser el grupo más numeroso.</a:t>
            </a:r>
            <a:endParaRPr lang="en-US" sz="1750" dirty="0"/>
          </a:p>
        </p:txBody>
      </p:sp>
      <p:sp>
        <p:nvSpPr>
          <p:cNvPr id="6" name="Shape 4"/>
          <p:cNvSpPr/>
          <p:nvPr/>
        </p:nvSpPr>
        <p:spPr>
          <a:xfrm>
            <a:off x="7428548" y="2603659"/>
            <a:ext cx="6408063" cy="1669852"/>
          </a:xfrm>
          <a:prstGeom prst="roundRect">
            <a:avLst>
              <a:gd name="adj" fmla="val 2038"/>
            </a:avLst>
          </a:prstGeom>
          <a:solidFill>
            <a:srgbClr val="373433"/>
          </a:solidFill>
          <a:ln/>
        </p:spPr>
      </p:sp>
      <p:sp>
        <p:nvSpPr>
          <p:cNvPr id="7" name="Text 5"/>
          <p:cNvSpPr/>
          <p:nvPr/>
        </p:nvSpPr>
        <p:spPr>
          <a:xfrm>
            <a:off x="7655362" y="283047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Administrativos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7655362" y="3320891"/>
            <a:ext cx="595443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Personal de oficina, soporte y servicios generales.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793790" y="4500324"/>
            <a:ext cx="6407944" cy="1306949"/>
          </a:xfrm>
          <a:prstGeom prst="roundRect">
            <a:avLst>
              <a:gd name="adj" fmla="val 2603"/>
            </a:avLst>
          </a:prstGeom>
          <a:solidFill>
            <a:srgbClr val="373433"/>
          </a:solidFill>
          <a:ln/>
        </p:spPr>
      </p:sp>
      <p:sp>
        <p:nvSpPr>
          <p:cNvPr id="10" name="Text 8"/>
          <p:cNvSpPr/>
          <p:nvPr/>
        </p:nvSpPr>
        <p:spPr>
          <a:xfrm>
            <a:off x="1020604" y="472713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Supervisores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1020604" y="5217557"/>
            <a:ext cx="59543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Mandos medios que coordinan equipos de trabajo.</a:t>
            </a:r>
            <a:endParaRPr lang="en-US" sz="1750" dirty="0"/>
          </a:p>
        </p:txBody>
      </p:sp>
      <p:sp>
        <p:nvSpPr>
          <p:cNvPr id="12" name="Shape 10"/>
          <p:cNvSpPr/>
          <p:nvPr/>
        </p:nvSpPr>
        <p:spPr>
          <a:xfrm>
            <a:off x="7428548" y="4500324"/>
            <a:ext cx="6408063" cy="1306949"/>
          </a:xfrm>
          <a:prstGeom prst="roundRect">
            <a:avLst>
              <a:gd name="adj" fmla="val 2603"/>
            </a:avLst>
          </a:prstGeom>
          <a:solidFill>
            <a:srgbClr val="373433"/>
          </a:solidFill>
          <a:ln/>
        </p:spPr>
      </p:sp>
      <p:sp>
        <p:nvSpPr>
          <p:cNvPr id="13" name="Text 11"/>
          <p:cNvSpPr/>
          <p:nvPr/>
        </p:nvSpPr>
        <p:spPr>
          <a:xfrm>
            <a:off x="7655362" y="472713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Directivos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7655362" y="5217557"/>
            <a:ext cx="595443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Alta gerencia y toma de decisiones estratégicas.</a:t>
            </a:r>
            <a:endParaRPr lang="en-US" sz="1750" dirty="0"/>
          </a:p>
        </p:txBody>
      </p:sp>
      <p:sp>
        <p:nvSpPr>
          <p:cNvPr id="15" name="Text 13"/>
          <p:cNvSpPr/>
          <p:nvPr/>
        </p:nvSpPr>
        <p:spPr>
          <a:xfrm>
            <a:off x="793790" y="6062424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Los estratos son grupos homogéneos dentro de tu población. Cada uno comparte características similares y puede tener necesidades o perspectivas diferentes.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701760"/>
            <a:ext cx="9522976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Paso 3: Asignar cuotas proporcionales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97751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 regla de oro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3558659"/>
            <a:ext cx="624470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Para que tu muestra sea representativa, debe reflejar la composición real de tu empresa. Si el 70% de tus empleados son operarios, el 70% de tu muestra también debe serlo.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1133951" y="4902518"/>
            <a:ext cx="590454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Proporcionalidad = Representatividad</a:t>
            </a:r>
            <a:endParaRPr lang="en-US" sz="1750" dirty="0"/>
          </a:p>
        </p:txBody>
      </p:sp>
      <p:sp>
        <p:nvSpPr>
          <p:cNvPr id="6" name="Shape 4"/>
          <p:cNvSpPr/>
          <p:nvPr/>
        </p:nvSpPr>
        <p:spPr>
          <a:xfrm>
            <a:off x="793790" y="4902518"/>
            <a:ext cx="30480" cy="362903"/>
          </a:xfrm>
          <a:prstGeom prst="rect">
            <a:avLst/>
          </a:prstGeom>
          <a:solidFill>
            <a:srgbClr val="C49F8C"/>
          </a:solidFill>
          <a:ln/>
        </p:spPr>
      </p:sp>
      <p:sp>
        <p:nvSpPr>
          <p:cNvPr id="7" name="Text 5"/>
          <p:cNvSpPr/>
          <p:nvPr/>
        </p:nvSpPr>
        <p:spPr>
          <a:xfrm>
            <a:off x="793790" y="5520571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Esta es la diferencia entre datos útiles y datos engañosos.</a:t>
            </a:r>
            <a:endParaRPr lang="en-US" sz="1750" dirty="0"/>
          </a:p>
        </p:txBody>
      </p:sp>
      <p:sp>
        <p:nvSpPr>
          <p:cNvPr id="8" name="Shape 6"/>
          <p:cNvSpPr/>
          <p:nvPr/>
        </p:nvSpPr>
        <p:spPr>
          <a:xfrm>
            <a:off x="7599521" y="3005852"/>
            <a:ext cx="6244709" cy="3266837"/>
          </a:xfrm>
          <a:prstGeom prst="roundRect">
            <a:avLst>
              <a:gd name="adj" fmla="val 1042"/>
            </a:avLst>
          </a:prstGeom>
          <a:noFill/>
          <a:ln w="7620">
            <a:solidFill>
              <a:srgbClr val="FFFFFF">
                <a:alpha val="24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7607141" y="3013472"/>
            <a:ext cx="6228755" cy="650319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0" name="Text 8"/>
          <p:cNvSpPr/>
          <p:nvPr/>
        </p:nvSpPr>
        <p:spPr>
          <a:xfrm>
            <a:off x="7834789" y="3157180"/>
            <a:ext cx="161853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Estrato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9914573" y="3157180"/>
            <a:ext cx="161472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% Empresa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11990546" y="3157180"/>
            <a:ext cx="161853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% Muestra</a:t>
            </a:r>
            <a:endParaRPr lang="en-US" sz="1750" dirty="0"/>
          </a:p>
        </p:txBody>
      </p:sp>
      <p:sp>
        <p:nvSpPr>
          <p:cNvPr id="13" name="Shape 11"/>
          <p:cNvSpPr/>
          <p:nvPr/>
        </p:nvSpPr>
        <p:spPr>
          <a:xfrm>
            <a:off x="7607141" y="3663791"/>
            <a:ext cx="6228755" cy="650319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4" name="Text 12"/>
          <p:cNvSpPr/>
          <p:nvPr/>
        </p:nvSpPr>
        <p:spPr>
          <a:xfrm>
            <a:off x="7834789" y="3807500"/>
            <a:ext cx="161853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Operarios</a:t>
            </a:r>
            <a:endParaRPr lang="en-US" sz="1750" dirty="0"/>
          </a:p>
        </p:txBody>
      </p:sp>
      <p:sp>
        <p:nvSpPr>
          <p:cNvPr id="15" name="Text 13"/>
          <p:cNvSpPr/>
          <p:nvPr/>
        </p:nvSpPr>
        <p:spPr>
          <a:xfrm>
            <a:off x="9914573" y="3807500"/>
            <a:ext cx="161472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70%</a:t>
            </a:r>
            <a:endParaRPr lang="en-US" sz="1750" dirty="0"/>
          </a:p>
        </p:txBody>
      </p:sp>
      <p:sp>
        <p:nvSpPr>
          <p:cNvPr id="16" name="Text 14"/>
          <p:cNvSpPr/>
          <p:nvPr/>
        </p:nvSpPr>
        <p:spPr>
          <a:xfrm>
            <a:off x="11990546" y="3807500"/>
            <a:ext cx="161853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70%</a:t>
            </a:r>
            <a:endParaRPr lang="en-US" sz="1750" dirty="0"/>
          </a:p>
        </p:txBody>
      </p:sp>
      <p:sp>
        <p:nvSpPr>
          <p:cNvPr id="17" name="Shape 15"/>
          <p:cNvSpPr/>
          <p:nvPr/>
        </p:nvSpPr>
        <p:spPr>
          <a:xfrm>
            <a:off x="7607141" y="4314111"/>
            <a:ext cx="6228755" cy="650319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8" name="Text 16"/>
          <p:cNvSpPr/>
          <p:nvPr/>
        </p:nvSpPr>
        <p:spPr>
          <a:xfrm>
            <a:off x="7834789" y="4457819"/>
            <a:ext cx="161853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Administrativos</a:t>
            </a:r>
            <a:endParaRPr lang="en-US" sz="1750" dirty="0"/>
          </a:p>
        </p:txBody>
      </p:sp>
      <p:sp>
        <p:nvSpPr>
          <p:cNvPr id="19" name="Text 17"/>
          <p:cNvSpPr/>
          <p:nvPr/>
        </p:nvSpPr>
        <p:spPr>
          <a:xfrm>
            <a:off x="9914573" y="4457819"/>
            <a:ext cx="161472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20%</a:t>
            </a:r>
            <a:endParaRPr lang="en-US" sz="1750" dirty="0"/>
          </a:p>
        </p:txBody>
      </p:sp>
      <p:sp>
        <p:nvSpPr>
          <p:cNvPr id="20" name="Text 18"/>
          <p:cNvSpPr/>
          <p:nvPr/>
        </p:nvSpPr>
        <p:spPr>
          <a:xfrm>
            <a:off x="11990546" y="4457819"/>
            <a:ext cx="161853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20%</a:t>
            </a:r>
            <a:endParaRPr lang="en-US" sz="1750" dirty="0"/>
          </a:p>
        </p:txBody>
      </p:sp>
      <p:sp>
        <p:nvSpPr>
          <p:cNvPr id="21" name="Shape 19"/>
          <p:cNvSpPr/>
          <p:nvPr/>
        </p:nvSpPr>
        <p:spPr>
          <a:xfrm>
            <a:off x="7607141" y="4964430"/>
            <a:ext cx="6228755" cy="650319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22" name="Text 20"/>
          <p:cNvSpPr/>
          <p:nvPr/>
        </p:nvSpPr>
        <p:spPr>
          <a:xfrm>
            <a:off x="7834789" y="5108138"/>
            <a:ext cx="161853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Supervisores</a:t>
            </a:r>
            <a:endParaRPr lang="en-US" sz="1750" dirty="0"/>
          </a:p>
        </p:txBody>
      </p:sp>
      <p:sp>
        <p:nvSpPr>
          <p:cNvPr id="23" name="Text 21"/>
          <p:cNvSpPr/>
          <p:nvPr/>
        </p:nvSpPr>
        <p:spPr>
          <a:xfrm>
            <a:off x="9914573" y="5108138"/>
            <a:ext cx="161472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7%</a:t>
            </a:r>
            <a:endParaRPr lang="en-US" sz="1750" dirty="0"/>
          </a:p>
        </p:txBody>
      </p:sp>
      <p:sp>
        <p:nvSpPr>
          <p:cNvPr id="24" name="Text 22"/>
          <p:cNvSpPr/>
          <p:nvPr/>
        </p:nvSpPr>
        <p:spPr>
          <a:xfrm>
            <a:off x="11990546" y="5108138"/>
            <a:ext cx="161853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7%</a:t>
            </a:r>
            <a:endParaRPr lang="en-US" sz="1750" dirty="0"/>
          </a:p>
        </p:txBody>
      </p:sp>
      <p:sp>
        <p:nvSpPr>
          <p:cNvPr id="25" name="Shape 23"/>
          <p:cNvSpPr/>
          <p:nvPr/>
        </p:nvSpPr>
        <p:spPr>
          <a:xfrm>
            <a:off x="7607141" y="5614749"/>
            <a:ext cx="6228755" cy="650319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26" name="Text 24"/>
          <p:cNvSpPr/>
          <p:nvPr/>
        </p:nvSpPr>
        <p:spPr>
          <a:xfrm>
            <a:off x="7834789" y="5758458"/>
            <a:ext cx="161853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Directivos</a:t>
            </a:r>
            <a:endParaRPr lang="en-US" sz="1750" dirty="0"/>
          </a:p>
        </p:txBody>
      </p:sp>
      <p:sp>
        <p:nvSpPr>
          <p:cNvPr id="27" name="Text 25"/>
          <p:cNvSpPr/>
          <p:nvPr/>
        </p:nvSpPr>
        <p:spPr>
          <a:xfrm>
            <a:off x="9914573" y="5758458"/>
            <a:ext cx="161472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3%</a:t>
            </a:r>
            <a:endParaRPr lang="en-US" sz="1750" dirty="0"/>
          </a:p>
        </p:txBody>
      </p:sp>
      <p:sp>
        <p:nvSpPr>
          <p:cNvPr id="28" name="Text 26"/>
          <p:cNvSpPr/>
          <p:nvPr/>
        </p:nvSpPr>
        <p:spPr>
          <a:xfrm>
            <a:off x="11990546" y="5758458"/>
            <a:ext cx="161853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3%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9264" y="612338"/>
            <a:ext cx="8121253" cy="6959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Paso 4: Controlar la no respuesta</a:t>
            </a:r>
            <a:endParaRPr lang="en-US" sz="4350" dirty="0"/>
          </a:p>
        </p:txBody>
      </p:sp>
      <p:sp>
        <p:nvSpPr>
          <p:cNvPr id="3" name="Text 1"/>
          <p:cNvSpPr/>
          <p:nvPr/>
        </p:nvSpPr>
        <p:spPr>
          <a:xfrm>
            <a:off x="779264" y="2167890"/>
            <a:ext cx="2783443" cy="3479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El problema invisible</a:t>
            </a:r>
            <a:endParaRPr lang="en-US" sz="2150" dirty="0"/>
          </a:p>
        </p:txBody>
      </p:sp>
      <p:sp>
        <p:nvSpPr>
          <p:cNvPr id="4" name="Text 2"/>
          <p:cNvSpPr/>
          <p:nvPr/>
        </p:nvSpPr>
        <p:spPr>
          <a:xfrm>
            <a:off x="779264" y="2734389"/>
            <a:ext cx="4222075" cy="17645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No todas las personas responden encuestas, y eso no es aleatorio. Los que NO responden pueden tener características o opiniones distintas a los que SÍ lo hacen.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79264" y="4695587"/>
            <a:ext cx="4222075" cy="3529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Preguntas clave para hacerte: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79264" y="5245179"/>
            <a:ext cx="4222075" cy="1765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¿Qué estratos tienen menor participación?</a:t>
            </a:r>
            <a:endParaRPr lang="en-US" sz="1750" dirty="0"/>
          </a:p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¿Por qué no están respondiendo?</a:t>
            </a:r>
            <a:endParaRPr lang="en-US" sz="1750" dirty="0"/>
          </a:p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¿Falta de tiempo, confianza o acceso?</a:t>
            </a:r>
            <a:endParaRPr lang="en-US" sz="1750" dirty="0"/>
          </a:p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¿Necesitamos hacer seguimiento?</a:t>
            </a:r>
            <a:endParaRPr lang="en-US" sz="1750" dirty="0"/>
          </a:p>
        </p:txBody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2123" y="1882021"/>
            <a:ext cx="8306514" cy="550080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101566"/>
            <a:ext cx="11161276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Ejemplo: Detectando problemas en los datos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2263973"/>
            <a:ext cx="13042821" cy="3282077"/>
          </a:xfrm>
          <a:prstGeom prst="roundRect">
            <a:avLst>
              <a:gd name="adj" fmla="val 1037"/>
            </a:avLst>
          </a:prstGeom>
          <a:noFill/>
          <a:ln w="7620">
            <a:solidFill>
              <a:srgbClr val="FFFFFF">
                <a:alpha val="24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801410" y="2271593"/>
            <a:ext cx="13027581" cy="650319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5" name="Text 3"/>
          <p:cNvSpPr/>
          <p:nvPr/>
        </p:nvSpPr>
        <p:spPr>
          <a:xfrm>
            <a:off x="1028462" y="2415302"/>
            <a:ext cx="279939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Estrato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4289108" y="2415302"/>
            <a:ext cx="279558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Seleccionados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545943" y="2415302"/>
            <a:ext cx="279558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Respondieron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10802779" y="2415302"/>
            <a:ext cx="279939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Tasa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801410" y="2921913"/>
            <a:ext cx="13027581" cy="650319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0" name="Text 8"/>
          <p:cNvSpPr/>
          <p:nvPr/>
        </p:nvSpPr>
        <p:spPr>
          <a:xfrm>
            <a:off x="1028462" y="3065621"/>
            <a:ext cx="279939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Operarios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4289108" y="3065621"/>
            <a:ext cx="279558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70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7545943" y="3065621"/>
            <a:ext cx="279558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60</a:t>
            </a:r>
            <a:endParaRPr lang="en-US" sz="1750" dirty="0"/>
          </a:p>
        </p:txBody>
      </p:sp>
      <p:sp>
        <p:nvSpPr>
          <p:cNvPr id="13" name="Text 11"/>
          <p:cNvSpPr/>
          <p:nvPr/>
        </p:nvSpPr>
        <p:spPr>
          <a:xfrm>
            <a:off x="10802779" y="3065621"/>
            <a:ext cx="279939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86%</a:t>
            </a:r>
            <a:endParaRPr lang="en-US" sz="1750" dirty="0"/>
          </a:p>
        </p:txBody>
      </p:sp>
      <p:sp>
        <p:nvSpPr>
          <p:cNvPr id="14" name="Shape 12"/>
          <p:cNvSpPr/>
          <p:nvPr/>
        </p:nvSpPr>
        <p:spPr>
          <a:xfrm>
            <a:off x="801410" y="3572232"/>
            <a:ext cx="13027581" cy="665559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5" name="Text 13"/>
          <p:cNvSpPr/>
          <p:nvPr/>
        </p:nvSpPr>
        <p:spPr>
          <a:xfrm>
            <a:off x="1028462" y="3715941"/>
            <a:ext cx="279939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Administrativos</a:t>
            </a:r>
            <a:endParaRPr lang="en-US" sz="1750" dirty="0"/>
          </a:p>
        </p:txBody>
      </p:sp>
      <p:sp>
        <p:nvSpPr>
          <p:cNvPr id="16" name="Text 14"/>
          <p:cNvSpPr/>
          <p:nvPr/>
        </p:nvSpPr>
        <p:spPr>
          <a:xfrm>
            <a:off x="4289108" y="3715941"/>
            <a:ext cx="279558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30</a:t>
            </a:r>
            <a:endParaRPr lang="en-US" sz="1750" dirty="0"/>
          </a:p>
        </p:txBody>
      </p:sp>
      <p:sp>
        <p:nvSpPr>
          <p:cNvPr id="17" name="Text 15"/>
          <p:cNvSpPr/>
          <p:nvPr/>
        </p:nvSpPr>
        <p:spPr>
          <a:xfrm>
            <a:off x="7545943" y="3715941"/>
            <a:ext cx="279558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15</a:t>
            </a:r>
            <a:endParaRPr lang="en-US" sz="1750" dirty="0"/>
          </a:p>
        </p:txBody>
      </p:sp>
      <p:sp>
        <p:nvSpPr>
          <p:cNvPr id="18" name="Text 16"/>
          <p:cNvSpPr/>
          <p:nvPr/>
        </p:nvSpPr>
        <p:spPr>
          <a:xfrm>
            <a:off x="10802779" y="3715941"/>
            <a:ext cx="2799397" cy="3781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50% </a:t>
            </a:r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00000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⚠</a:t>
            </a:r>
            <a:endParaRPr lang="en-US" sz="1750" dirty="0"/>
          </a:p>
        </p:txBody>
      </p:sp>
      <p:sp>
        <p:nvSpPr>
          <p:cNvPr id="19" name="Shape 17"/>
          <p:cNvSpPr/>
          <p:nvPr/>
        </p:nvSpPr>
        <p:spPr>
          <a:xfrm>
            <a:off x="801410" y="4237792"/>
            <a:ext cx="13027581" cy="650319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20" name="Text 18"/>
          <p:cNvSpPr/>
          <p:nvPr/>
        </p:nvSpPr>
        <p:spPr>
          <a:xfrm>
            <a:off x="1028462" y="4381500"/>
            <a:ext cx="279939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Supervisores</a:t>
            </a:r>
            <a:endParaRPr lang="en-US" sz="1750" dirty="0"/>
          </a:p>
        </p:txBody>
      </p:sp>
      <p:sp>
        <p:nvSpPr>
          <p:cNvPr id="21" name="Text 19"/>
          <p:cNvSpPr/>
          <p:nvPr/>
        </p:nvSpPr>
        <p:spPr>
          <a:xfrm>
            <a:off x="4289108" y="4381500"/>
            <a:ext cx="279558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15</a:t>
            </a:r>
            <a:endParaRPr lang="en-US" sz="1750" dirty="0"/>
          </a:p>
        </p:txBody>
      </p:sp>
      <p:sp>
        <p:nvSpPr>
          <p:cNvPr id="22" name="Text 20"/>
          <p:cNvSpPr/>
          <p:nvPr/>
        </p:nvSpPr>
        <p:spPr>
          <a:xfrm>
            <a:off x="7545943" y="4381500"/>
            <a:ext cx="279558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12</a:t>
            </a:r>
            <a:endParaRPr lang="en-US" sz="1750" dirty="0"/>
          </a:p>
        </p:txBody>
      </p:sp>
      <p:sp>
        <p:nvSpPr>
          <p:cNvPr id="23" name="Text 21"/>
          <p:cNvSpPr/>
          <p:nvPr/>
        </p:nvSpPr>
        <p:spPr>
          <a:xfrm>
            <a:off x="10802779" y="4381500"/>
            <a:ext cx="279939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80%</a:t>
            </a:r>
            <a:endParaRPr lang="en-US" sz="1750" dirty="0"/>
          </a:p>
        </p:txBody>
      </p:sp>
      <p:sp>
        <p:nvSpPr>
          <p:cNvPr id="24" name="Shape 22"/>
          <p:cNvSpPr/>
          <p:nvPr/>
        </p:nvSpPr>
        <p:spPr>
          <a:xfrm>
            <a:off x="801410" y="4888111"/>
            <a:ext cx="13027581" cy="650319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25" name="Text 23"/>
          <p:cNvSpPr/>
          <p:nvPr/>
        </p:nvSpPr>
        <p:spPr>
          <a:xfrm>
            <a:off x="1028462" y="5031819"/>
            <a:ext cx="279939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Directivos</a:t>
            </a:r>
            <a:endParaRPr lang="en-US" sz="1750" dirty="0"/>
          </a:p>
        </p:txBody>
      </p:sp>
      <p:sp>
        <p:nvSpPr>
          <p:cNvPr id="26" name="Text 24"/>
          <p:cNvSpPr/>
          <p:nvPr/>
        </p:nvSpPr>
        <p:spPr>
          <a:xfrm>
            <a:off x="4289108" y="5031819"/>
            <a:ext cx="279558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5</a:t>
            </a:r>
            <a:endParaRPr lang="en-US" sz="1750" dirty="0"/>
          </a:p>
        </p:txBody>
      </p:sp>
      <p:sp>
        <p:nvSpPr>
          <p:cNvPr id="27" name="Text 25"/>
          <p:cNvSpPr/>
          <p:nvPr/>
        </p:nvSpPr>
        <p:spPr>
          <a:xfrm>
            <a:off x="7545943" y="5031819"/>
            <a:ext cx="279558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4</a:t>
            </a:r>
            <a:endParaRPr lang="en-US" sz="1750" dirty="0"/>
          </a:p>
        </p:txBody>
      </p:sp>
      <p:sp>
        <p:nvSpPr>
          <p:cNvPr id="28" name="Text 26"/>
          <p:cNvSpPr/>
          <p:nvPr/>
        </p:nvSpPr>
        <p:spPr>
          <a:xfrm>
            <a:off x="10802779" y="5031819"/>
            <a:ext cx="279939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80%</a:t>
            </a:r>
            <a:endParaRPr lang="en-US" sz="1750" dirty="0"/>
          </a:p>
        </p:txBody>
      </p:sp>
      <p:sp>
        <p:nvSpPr>
          <p:cNvPr id="29" name="Shape 27"/>
          <p:cNvSpPr/>
          <p:nvPr/>
        </p:nvSpPr>
        <p:spPr>
          <a:xfrm>
            <a:off x="793790" y="5801201"/>
            <a:ext cx="13042821" cy="1326713"/>
          </a:xfrm>
          <a:prstGeom prst="roundRect">
            <a:avLst>
              <a:gd name="adj" fmla="val 2565"/>
            </a:avLst>
          </a:prstGeom>
          <a:solidFill>
            <a:srgbClr val="33221A"/>
          </a:solidFill>
          <a:ln/>
        </p:spPr>
      </p:sp>
      <p:pic>
        <p:nvPicPr>
          <p:cNvPr id="3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0604" y="6130052"/>
            <a:ext cx="283488" cy="226814"/>
          </a:xfrm>
          <a:prstGeom prst="rect">
            <a:avLst/>
          </a:prstGeom>
        </p:spPr>
      </p:pic>
      <p:sp>
        <p:nvSpPr>
          <p:cNvPr id="31" name="Text 28"/>
          <p:cNvSpPr/>
          <p:nvPr/>
        </p:nvSpPr>
        <p:spPr>
          <a:xfrm>
            <a:off x="1530906" y="6084689"/>
            <a:ext cx="1207889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FFFFFF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¡Alerta!</a:t>
            </a:r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La tasa de respuesta de administrativos es significativamente menor. Esto puede sesgar los resultados y reducir la representatividad de tu encuesta.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882140"/>
            <a:ext cx="958084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¿Qué nos dicen las tasas de respuesta?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3044547"/>
            <a:ext cx="4196358" cy="3302913"/>
          </a:xfrm>
          <a:prstGeom prst="roundRect">
            <a:avLst>
              <a:gd name="adj" fmla="val 1030"/>
            </a:avLst>
          </a:prstGeom>
          <a:solidFill>
            <a:srgbClr val="373433"/>
          </a:solidFill>
          <a:ln/>
        </p:spPr>
      </p:sp>
      <p:sp>
        <p:nvSpPr>
          <p:cNvPr id="4" name="Shape 2"/>
          <p:cNvSpPr/>
          <p:nvPr/>
        </p:nvSpPr>
        <p:spPr>
          <a:xfrm>
            <a:off x="1020604" y="3271361"/>
            <a:ext cx="680442" cy="680442"/>
          </a:xfrm>
          <a:prstGeom prst="roundRect">
            <a:avLst>
              <a:gd name="adj" fmla="val 13436980"/>
            </a:avLst>
          </a:prstGeom>
          <a:solidFill>
            <a:srgbClr val="C49F8C"/>
          </a:solidFill>
          <a:ln/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07770" y="3458408"/>
            <a:ext cx="306110" cy="30611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020604" y="4178617"/>
            <a:ext cx="299739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Diferencia menor a 10%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1020604" y="4669036"/>
            <a:ext cx="374273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Buena señal. La participación es equilibrada entre estratos. Tus datos son confiables y representativos.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5216962" y="3044547"/>
            <a:ext cx="4196358" cy="3302913"/>
          </a:xfrm>
          <a:prstGeom prst="roundRect">
            <a:avLst>
              <a:gd name="adj" fmla="val 1030"/>
            </a:avLst>
          </a:prstGeom>
          <a:solidFill>
            <a:srgbClr val="373433"/>
          </a:solidFill>
          <a:ln/>
        </p:spPr>
      </p:sp>
      <p:sp>
        <p:nvSpPr>
          <p:cNvPr id="9" name="Shape 6"/>
          <p:cNvSpPr/>
          <p:nvPr/>
        </p:nvSpPr>
        <p:spPr>
          <a:xfrm>
            <a:off x="5443776" y="3271361"/>
            <a:ext cx="680442" cy="680442"/>
          </a:xfrm>
          <a:prstGeom prst="roundRect">
            <a:avLst>
              <a:gd name="adj" fmla="val 13436980"/>
            </a:avLst>
          </a:prstGeom>
          <a:solidFill>
            <a:srgbClr val="C49F8C"/>
          </a:solidFill>
          <a:ln/>
        </p:spPr>
      </p:sp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30942" y="3458408"/>
            <a:ext cx="306110" cy="30611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5443776" y="4178617"/>
            <a:ext cx="301180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Diferencia mayor a 20%</a:t>
            </a:r>
            <a:endParaRPr lang="en-US" sz="2200" dirty="0"/>
          </a:p>
        </p:txBody>
      </p:sp>
      <p:sp>
        <p:nvSpPr>
          <p:cNvPr id="12" name="Text 8"/>
          <p:cNvSpPr/>
          <p:nvPr/>
        </p:nvSpPr>
        <p:spPr>
          <a:xfrm>
            <a:off x="5443776" y="4669036"/>
            <a:ext cx="374273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Problema moderado. Algunos grupos están subrepresentados. Considera hacer seguimiento o ajustar ponderaciones.</a:t>
            </a:r>
            <a:endParaRPr lang="en-US" sz="1750" dirty="0"/>
          </a:p>
        </p:txBody>
      </p:sp>
      <p:sp>
        <p:nvSpPr>
          <p:cNvPr id="13" name="Shape 9"/>
          <p:cNvSpPr/>
          <p:nvPr/>
        </p:nvSpPr>
        <p:spPr>
          <a:xfrm>
            <a:off x="9640133" y="3044547"/>
            <a:ext cx="4196358" cy="3302913"/>
          </a:xfrm>
          <a:prstGeom prst="roundRect">
            <a:avLst>
              <a:gd name="adj" fmla="val 1030"/>
            </a:avLst>
          </a:prstGeom>
          <a:solidFill>
            <a:srgbClr val="373433"/>
          </a:solidFill>
          <a:ln/>
        </p:spPr>
      </p:sp>
      <p:sp>
        <p:nvSpPr>
          <p:cNvPr id="14" name="Shape 10"/>
          <p:cNvSpPr/>
          <p:nvPr/>
        </p:nvSpPr>
        <p:spPr>
          <a:xfrm>
            <a:off x="9866948" y="3271361"/>
            <a:ext cx="680442" cy="680442"/>
          </a:xfrm>
          <a:prstGeom prst="roundRect">
            <a:avLst>
              <a:gd name="adj" fmla="val 13436980"/>
            </a:avLst>
          </a:prstGeom>
          <a:solidFill>
            <a:srgbClr val="C49F8C"/>
          </a:solidFill>
          <a:ln/>
        </p:spPr>
      </p:sp>
      <p:pic>
        <p:nvPicPr>
          <p:cNvPr id="15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054114" y="3458408"/>
            <a:ext cx="306110" cy="306110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9866948" y="417861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Tasa menor a 45%</a:t>
            </a:r>
            <a:endParaRPr lang="en-US" sz="2200" dirty="0"/>
          </a:p>
        </p:txBody>
      </p:sp>
      <p:sp>
        <p:nvSpPr>
          <p:cNvPr id="17" name="Text 12"/>
          <p:cNvSpPr/>
          <p:nvPr/>
        </p:nvSpPr>
        <p:spPr>
          <a:xfrm>
            <a:off x="9866948" y="4669036"/>
            <a:ext cx="374273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Situación grave. La baja participación compromete la validez de tus conclusiones. Revisa tu metodología.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56968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 referencia del 60%</a:t>
            </a:r>
            <a:endParaRPr lang="en-US" sz="44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90" y="3237905"/>
            <a:ext cx="4205168" cy="280261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559981" y="2732723"/>
            <a:ext cx="350091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El estándar de confiabilidad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5559981" y="3313867"/>
            <a:ext cx="828413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En estudios laborales y sindicales, existe una regla práctica ampliamente aceptada: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5900142" y="3931920"/>
            <a:ext cx="794396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Una tasa de respuesta superior al </a:t>
            </a:r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60%</a:t>
            </a:r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se considera confiable para tomar decisiones.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5559981" y="3931920"/>
            <a:ext cx="30480" cy="725805"/>
          </a:xfrm>
          <a:prstGeom prst="rect">
            <a:avLst/>
          </a:prstGeom>
          <a:solidFill>
            <a:srgbClr val="C49F8C"/>
          </a:solidFill>
          <a:ln/>
        </p:spPr>
      </p:sp>
      <p:sp>
        <p:nvSpPr>
          <p:cNvPr id="8" name="Text 5"/>
          <p:cNvSpPr/>
          <p:nvPr/>
        </p:nvSpPr>
        <p:spPr>
          <a:xfrm>
            <a:off x="5559981" y="4912876"/>
            <a:ext cx="828413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Tasas inferiores al 45% requieren revisar la metodología, ampliar el periodo de recolección o buscar alternativas para aumentar la participación.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5559981" y="5842754"/>
            <a:ext cx="828413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Entre 45% y 60% está la zona gris donde debemos ser cautelosos con nuestras conclusiones.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35060"/>
            <a:ext cx="857142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Caso práctico: ¿Es representativa?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2597468"/>
            <a:ext cx="4196358" cy="2615208"/>
          </a:xfrm>
          <a:prstGeom prst="roundRect">
            <a:avLst>
              <a:gd name="adj" fmla="val 1301"/>
            </a:avLst>
          </a:prstGeom>
          <a:solidFill>
            <a:srgbClr val="464342"/>
          </a:solidFill>
          <a:ln w="30480">
            <a:solidFill>
              <a:srgbClr val="504D4C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051084" y="2854762"/>
            <a:ext cx="292608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Contexto de la empresa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1051084" y="3345180"/>
            <a:ext cx="3681770" cy="14516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Total: 1,000 empleados</a:t>
            </a:r>
            <a:endParaRPr lang="en-US" sz="1750" dirty="0"/>
          </a:p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700 en planta, 300 en oficinas</a:t>
            </a:r>
            <a:endParaRPr lang="en-US" sz="1750" dirty="0"/>
          </a:p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Encuesta enviada a 200 personas</a:t>
            </a:r>
            <a:endParaRPr lang="en-US" sz="1750" dirty="0"/>
          </a:p>
        </p:txBody>
      </p:sp>
      <p:sp>
        <p:nvSpPr>
          <p:cNvPr id="6" name="Shape 4"/>
          <p:cNvSpPr/>
          <p:nvPr/>
        </p:nvSpPr>
        <p:spPr>
          <a:xfrm>
            <a:off x="5216962" y="2597468"/>
            <a:ext cx="4196358" cy="2615208"/>
          </a:xfrm>
          <a:prstGeom prst="roundRect">
            <a:avLst>
              <a:gd name="adj" fmla="val 1301"/>
            </a:avLst>
          </a:prstGeom>
          <a:solidFill>
            <a:srgbClr val="464342"/>
          </a:solidFill>
          <a:ln w="30480">
            <a:solidFill>
              <a:srgbClr val="504D4C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474256" y="285476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Resultados obtenidos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5474256" y="3345180"/>
            <a:ext cx="3681770" cy="10887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120 respuestas recibidas</a:t>
            </a:r>
            <a:endParaRPr lang="en-US" sz="1750" dirty="0"/>
          </a:p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Tasa general: 60% ✓</a:t>
            </a:r>
            <a:endParaRPr lang="en-US" sz="1750" dirty="0"/>
          </a:p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Pero hay un problema...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9640133" y="2597468"/>
            <a:ext cx="4196358" cy="2615208"/>
          </a:xfrm>
          <a:prstGeom prst="roundRect">
            <a:avLst>
              <a:gd name="adj" fmla="val 1301"/>
            </a:avLst>
          </a:prstGeom>
          <a:solidFill>
            <a:srgbClr val="464342"/>
          </a:solidFill>
          <a:ln w="30480">
            <a:solidFill>
              <a:srgbClr val="504D4C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9897427" y="2854762"/>
            <a:ext cx="332755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Distribución de respuestas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9897427" y="3345180"/>
            <a:ext cx="3681770" cy="10887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90% de oficinas (108 respuestas)</a:t>
            </a:r>
            <a:endParaRPr lang="en-US" sz="1750" dirty="0"/>
          </a:p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10% de planta (12 respuestas)</a:t>
            </a:r>
            <a:endParaRPr lang="en-US" sz="1750" dirty="0"/>
          </a:p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¿Refleja la realidad?</a:t>
            </a:r>
            <a:endParaRPr lang="en-US" sz="1750" dirty="0"/>
          </a:p>
        </p:txBody>
      </p:sp>
      <p:sp>
        <p:nvSpPr>
          <p:cNvPr id="12" name="Shape 10"/>
          <p:cNvSpPr/>
          <p:nvPr/>
        </p:nvSpPr>
        <p:spPr>
          <a:xfrm>
            <a:off x="793790" y="4992273"/>
            <a:ext cx="13042821" cy="1326713"/>
          </a:xfrm>
          <a:prstGeom prst="roundRect">
            <a:avLst>
              <a:gd name="adj" fmla="val 2565"/>
            </a:avLst>
          </a:prstGeom>
          <a:solidFill>
            <a:srgbClr val="33221A"/>
          </a:solidFill>
          <a:ln/>
        </p:spPr>
      </p:sp>
      <p:pic>
        <p:nvPicPr>
          <p:cNvPr id="1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0604" y="5321124"/>
            <a:ext cx="283488" cy="226814"/>
          </a:xfrm>
          <a:prstGeom prst="rect">
            <a:avLst/>
          </a:prstGeom>
        </p:spPr>
      </p:pic>
      <p:sp>
        <p:nvSpPr>
          <p:cNvPr id="14" name="Text 11"/>
          <p:cNvSpPr/>
          <p:nvPr/>
        </p:nvSpPr>
        <p:spPr>
          <a:xfrm>
            <a:off x="1530906" y="5275761"/>
            <a:ext cx="1207889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FFFFFF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Pregunta para reflexionar:</a:t>
            </a:r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Aunque la tasa de respuesta general parece buena (60%), ¿esta muestra representa adecuadamente a toda la empresa? ¿Qué decisiones podrías tomar erróneamente con estos datos?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2026-02-11T07:17:36Z</dcterms:created>
  <dcterms:modified xsi:type="dcterms:W3CDTF">2026-02-11T07:17:36Z</dcterms:modified>
</cp:coreProperties>
</file>